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81" r:id="rId2"/>
    <p:sldId id="259" r:id="rId3"/>
    <p:sldId id="260" r:id="rId4"/>
    <p:sldId id="282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6">
          <p15:clr>
            <a:srgbClr val="A4A3A4"/>
          </p15:clr>
        </p15:guide>
        <p15:guide id="2" pos="7605">
          <p15:clr>
            <a:srgbClr val="A4A3A4"/>
          </p15:clr>
        </p15:guide>
        <p15:guide id="3" pos="98">
          <p15:clr>
            <a:srgbClr val="A4A3A4"/>
          </p15:clr>
        </p15:guide>
        <p15:guide id="4" orient="horz" pos="4247">
          <p15:clr>
            <a:srgbClr val="A4A3A4"/>
          </p15:clr>
        </p15:guide>
        <p15:guide id="5" pos="236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73EE"/>
    <a:srgbClr val="E5B223"/>
    <a:srgbClr val="88ADC9"/>
    <a:srgbClr val="1F4E79"/>
    <a:srgbClr val="E3C9F7"/>
    <a:srgbClr val="6E0876"/>
    <a:srgbClr val="731AB6"/>
    <a:srgbClr val="740A47"/>
    <a:srgbClr val="720C4E"/>
    <a:srgbClr val="700E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2" autoAdjust="0"/>
    <p:restoredTop sz="83301" autoAdjust="0"/>
  </p:normalViewPr>
  <p:slideViewPr>
    <p:cSldViewPr snapToGrid="0" showGuides="1">
      <p:cViewPr varScale="1">
        <p:scale>
          <a:sx n="76" d="100"/>
          <a:sy n="76" d="100"/>
        </p:scale>
        <p:origin x="1206" y="60"/>
      </p:cViewPr>
      <p:guideLst>
        <p:guide orient="horz" pos="96"/>
        <p:guide pos="7605"/>
        <p:guide pos="98"/>
        <p:guide orient="horz" pos="4247"/>
        <p:guide pos="2366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mp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5619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8446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1507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1076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13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3987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1507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1076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14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72953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1507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1076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15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43242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1507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1076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16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93199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9012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555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3121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6346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1507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1076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8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1839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486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1507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1076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10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9620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1507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1076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11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3775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1507" name="Notes Placeholder 2"/>
          <p:cNvSpPr>
            <a:spLocks noGrp="1" noChangeArrowheads="1"/>
          </p:cNvSpPr>
          <p:nvPr>
            <p:ph type="body" idx="4294967295"/>
          </p:nvPr>
        </p:nvSpPr>
        <p:spPr bwMode="auto"/>
        <p:txBody>
          <a:bodyPr wrap="square" lIns="91440" tIns="45720" rIns="91440" bIns="45720" numCol="1" rtlCol="0" anchor="t" anchorCtr="0" compatLnSpc="1"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1076" name="Slide Number Placeholder 3"/>
          <p:cNvSpPr>
            <a:spLocks noGrp="1"/>
          </p:cNvSpPr>
          <p:nvPr/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</a:rPr>
              <a:t>12</a:t>
            </a:fld>
            <a:endParaRPr lang="en-US" altLang="zh-CN" sz="1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8192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13" Type="http://schemas.openxmlformats.org/officeDocument/2006/relationships/tags" Target="../tags/tag18.xml"/><Relationship Id="rId18" Type="http://schemas.openxmlformats.org/officeDocument/2006/relationships/notesSlide" Target="../notesSlides/notesSlide14.xml"/><Relationship Id="rId3" Type="http://schemas.openxmlformats.org/officeDocument/2006/relationships/tags" Target="../tags/tag8.xml"/><Relationship Id="rId7" Type="http://schemas.openxmlformats.org/officeDocument/2006/relationships/tags" Target="../tags/tag12.xml"/><Relationship Id="rId12" Type="http://schemas.openxmlformats.org/officeDocument/2006/relationships/tags" Target="../tags/tag17.xml"/><Relationship Id="rId17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6" Type="http://schemas.openxmlformats.org/officeDocument/2006/relationships/tags" Target="../tags/tag21.xml"/><Relationship Id="rId1" Type="http://schemas.openxmlformats.org/officeDocument/2006/relationships/tags" Target="../tags/tag6.xml"/><Relationship Id="rId6" Type="http://schemas.openxmlformats.org/officeDocument/2006/relationships/tags" Target="../tags/tag11.xml"/><Relationship Id="rId11" Type="http://schemas.openxmlformats.org/officeDocument/2006/relationships/tags" Target="../tags/tag16.xml"/><Relationship Id="rId5" Type="http://schemas.openxmlformats.org/officeDocument/2006/relationships/tags" Target="../tags/tag10.xml"/><Relationship Id="rId15" Type="http://schemas.openxmlformats.org/officeDocument/2006/relationships/tags" Target="../tags/tag20.xml"/><Relationship Id="rId10" Type="http://schemas.openxmlformats.org/officeDocument/2006/relationships/tags" Target="../tags/tag15.xml"/><Relationship Id="rId19" Type="http://schemas.openxmlformats.org/officeDocument/2006/relationships/image" Target="../media/image21.tmp"/><Relationship Id="rId4" Type="http://schemas.openxmlformats.org/officeDocument/2006/relationships/tags" Target="../tags/tag9.xml"/><Relationship Id="rId9" Type="http://schemas.openxmlformats.org/officeDocument/2006/relationships/tags" Target="../tags/tag14.xml"/><Relationship Id="rId14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7"/>
          <p:cNvSpPr txBox="1"/>
          <p:nvPr/>
        </p:nvSpPr>
        <p:spPr>
          <a:xfrm>
            <a:off x="2556713" y="3434063"/>
            <a:ext cx="1662164" cy="749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defTabSz="1217930" fontAlgn="auto">
              <a:buClrTx/>
              <a:buSzTx/>
              <a:buFont typeface="Arial" panose="020B0604020202020204" pitchFamily="34" charset="0"/>
              <a:defRPr/>
            </a:pP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第</a:t>
            </a:r>
            <a:r>
              <a:rPr kumimoji="0" lang="en-US" altLang="zh-CN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2</a:t>
            </a: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章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2576451" y="1645590"/>
            <a:ext cx="1622688" cy="1622688"/>
            <a:chOff x="882649" y="2219325"/>
            <a:chExt cx="2070101" cy="2070101"/>
          </a:xfrm>
        </p:grpSpPr>
        <p:sp>
          <p:nvSpPr>
            <p:cNvPr id="21" name="椭圆 20"/>
            <p:cNvSpPr/>
            <p:nvPr/>
          </p:nvSpPr>
          <p:spPr>
            <a:xfrm>
              <a:off x="1019174" y="2355850"/>
              <a:ext cx="1797050" cy="1797050"/>
            </a:xfrm>
            <a:prstGeom prst="ellipse">
              <a:avLst/>
            </a:prstGeom>
            <a:noFill/>
            <a:ln>
              <a:solidFill>
                <a:srgbClr val="0F73E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>
                  <a:solidFill>
                    <a:schemeClr val="accent5">
                      <a:lumMod val="50000"/>
                    </a:schemeClr>
                  </a:solidFill>
                  <a:effectLst/>
                  <a:latin typeface="+mj-lt"/>
                  <a:ea typeface="微软雅黑 Light" panose="020B0502040204020203" pitchFamily="34" charset="-122"/>
                  <a:cs typeface="+mn-ea"/>
                  <a:sym typeface="+mn-lt"/>
                </a:rPr>
                <a:t>02</a:t>
              </a:r>
              <a:endParaRPr lang="en-US" sz="4000" b="1" dirty="0">
                <a:solidFill>
                  <a:schemeClr val="accent5">
                    <a:lumMod val="50000"/>
                  </a:schemeClr>
                </a:solidFill>
                <a:effectLst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22" name="空心弧 21"/>
            <p:cNvSpPr/>
            <p:nvPr/>
          </p:nvSpPr>
          <p:spPr>
            <a:xfrm rot="7613872">
              <a:off x="882649" y="2219325"/>
              <a:ext cx="2070101" cy="2070101"/>
            </a:xfrm>
            <a:prstGeom prst="blockArc">
              <a:avLst>
                <a:gd name="adj1" fmla="val 10800000"/>
                <a:gd name="adj2" fmla="val 3959450"/>
                <a:gd name="adj3" fmla="val 6684"/>
              </a:avLst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562189" y="2028098"/>
            <a:ext cx="4963698" cy="617070"/>
            <a:chOff x="5493750" y="892151"/>
            <a:chExt cx="4963698" cy="617070"/>
          </a:xfrm>
        </p:grpSpPr>
        <p:sp>
          <p:nvSpPr>
            <p:cNvPr id="23" name="矩形: 圆角 22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2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37" name="矩形: 圆角 36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2.1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人类听觉特点</a:t>
              </a: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562189" y="2894107"/>
            <a:ext cx="4963698" cy="617070"/>
            <a:chOff x="5493750" y="892151"/>
            <a:chExt cx="4963698" cy="617070"/>
          </a:xfrm>
        </p:grpSpPr>
        <p:sp>
          <p:nvSpPr>
            <p:cNvPr id="68" name="矩形: 圆角 67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69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0" name="矩形: 圆角 69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2.2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语音信号处理基础</a:t>
              </a: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5562189" y="3760116"/>
            <a:ext cx="4963698" cy="617070"/>
            <a:chOff x="5493750" y="892151"/>
            <a:chExt cx="4963698" cy="617070"/>
          </a:xfrm>
        </p:grpSpPr>
        <p:sp>
          <p:nvSpPr>
            <p:cNvPr id="72" name="矩形: 圆角 71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3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4" name="矩形: 圆角 73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+mj-ea"/>
                  <a:cs typeface="+mn-ea"/>
                  <a:sym typeface="+mn-lt"/>
                </a:rPr>
                <a:t>2.3 </a:t>
              </a:r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人类视觉特点</a:t>
              </a: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5562189" y="4626125"/>
            <a:ext cx="4963698" cy="617070"/>
            <a:chOff x="5493750" y="892151"/>
            <a:chExt cx="4963698" cy="617070"/>
          </a:xfrm>
        </p:grpSpPr>
        <p:sp>
          <p:nvSpPr>
            <p:cNvPr id="76" name="矩形: 圆角 75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7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8" name="矩形: 圆角 77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rgbClr val="0F73EE"/>
                  </a:solidFill>
                  <a:ea typeface="+mj-ea"/>
                  <a:cs typeface="+mn-ea"/>
                  <a:sym typeface="+mn-lt"/>
                </a:rPr>
                <a:t>2.4 </a:t>
              </a:r>
              <a:r>
                <a:rPr lang="zh-CN" altLang="en-US" sz="2400" dirty="0">
                  <a:solidFill>
                    <a:srgbClr val="0F73EE"/>
                  </a:solidFill>
                  <a:latin typeface="+mj-ea"/>
                  <a:ea typeface="+mj-ea"/>
                  <a:cs typeface="+mn-ea"/>
                  <a:sym typeface="+mn-lt"/>
                </a:rPr>
                <a:t>图像信号处理基础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3209736" y="3047498"/>
            <a:ext cx="5772529" cy="763004"/>
            <a:chOff x="4397979" y="1511803"/>
            <a:chExt cx="5772529" cy="763004"/>
          </a:xfrm>
        </p:grpSpPr>
        <p:sp>
          <p:nvSpPr>
            <p:cNvPr id="14" name="矩形: 圆角 13"/>
            <p:cNvSpPr/>
            <p:nvPr/>
          </p:nvSpPr>
          <p:spPr>
            <a:xfrm>
              <a:off x="4512178" y="1596162"/>
              <a:ext cx="5658330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4397979" y="1511803"/>
              <a:ext cx="5413456" cy="763004"/>
              <a:chOff x="4397979" y="1511803"/>
              <a:chExt cx="5413456" cy="763004"/>
            </a:xfrm>
          </p:grpSpPr>
          <p:sp>
            <p:nvSpPr>
              <p:cNvPr id="10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4599752" y="1511803"/>
                <a:ext cx="5211683" cy="671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图像的读取、显示、转换、保存</a:t>
                </a: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772158" y="476887"/>
            <a:ext cx="4570817" cy="614363"/>
            <a:chOff x="772158" y="476887"/>
            <a:chExt cx="4570817" cy="614363"/>
          </a:xfrm>
        </p:grpSpPr>
        <p:grpSp>
          <p:nvGrpSpPr>
            <p:cNvPr id="19" name="组合 18"/>
            <p:cNvGrpSpPr/>
            <p:nvPr/>
          </p:nvGrpSpPr>
          <p:grpSpPr>
            <a:xfrm>
              <a:off x="772158" y="476887"/>
              <a:ext cx="4570817" cy="614363"/>
              <a:chOff x="824071" y="1740416"/>
              <a:chExt cx="4570817" cy="614363"/>
            </a:xfrm>
          </p:grpSpPr>
          <p:sp>
            <p:nvSpPr>
              <p:cNvPr id="20" name="矩形: 圆角 19"/>
              <p:cNvSpPr/>
              <p:nvPr/>
            </p:nvSpPr>
            <p:spPr>
              <a:xfrm>
                <a:off x="824071" y="1740416"/>
                <a:ext cx="4570817" cy="614363"/>
              </a:xfrm>
              <a:prstGeom prst="roundRect">
                <a:avLst/>
              </a:prstGeom>
              <a:solidFill>
                <a:srgbClr val="0F73EE"/>
              </a:solidFill>
              <a:ln>
                <a:solidFill>
                  <a:srgbClr val="FBA70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579163" y="1828091"/>
                <a:ext cx="3815725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altLang="zh-CN" sz="2800" dirty="0">
                    <a:solidFill>
                      <a:schemeClr val="bg1"/>
                    </a:solidFill>
                    <a:latin typeface="+mj-lt"/>
                    <a:ea typeface="+mj-ea"/>
                  </a:rPr>
                  <a:t>MATLAB</a:t>
                </a:r>
                <a:r>
                  <a:rPr lang="zh-CN" altLang="en-US" sz="2800" dirty="0">
                    <a:solidFill>
                      <a:schemeClr val="bg1"/>
                    </a:solidFill>
                    <a:latin typeface="+mj-ea"/>
                    <a:ea typeface="+mj-ea"/>
                  </a:rPr>
                  <a:t>图像基本操作</a:t>
                </a:r>
                <a:endParaRPr lang="zh-CN" altLang="en-US" sz="2800" dirty="0">
                  <a:solidFill>
                    <a:schemeClr val="bg1"/>
                  </a:solidFill>
                  <a:latin typeface="+mj-lt"/>
                  <a:ea typeface="+mj-ea"/>
                </a:endParaRPr>
              </a:p>
            </p:txBody>
          </p:sp>
        </p:grpSp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496" y="482155"/>
              <a:ext cx="584776" cy="584776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00388" y="276225"/>
            <a:ext cx="5991225" cy="6305550"/>
            <a:chOff x="3100388" y="276225"/>
            <a:chExt cx="5991225" cy="6305550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00388" y="276225"/>
              <a:ext cx="5991225" cy="63055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2" name="圆角矩形 3"/>
            <p:cNvSpPr/>
            <p:nvPr/>
          </p:nvSpPr>
          <p:spPr>
            <a:xfrm>
              <a:off x="3792537" y="2754630"/>
              <a:ext cx="1397635" cy="530225"/>
            </a:xfrm>
            <a:prstGeom prst="roundRect">
              <a:avLst/>
            </a:prstGeom>
            <a:solidFill>
              <a:srgbClr val="0F73EE">
                <a:alpha val="36000"/>
              </a:srgbClr>
            </a:solidFill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388" y="437716"/>
            <a:ext cx="5991225" cy="59825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00388" y="276225"/>
            <a:ext cx="5991225" cy="6305550"/>
            <a:chOff x="3100388" y="276225"/>
            <a:chExt cx="5991225" cy="630555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00388" y="276225"/>
              <a:ext cx="5991225" cy="63055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2" name="圆角矩形 3"/>
            <p:cNvSpPr/>
            <p:nvPr/>
          </p:nvSpPr>
          <p:spPr>
            <a:xfrm>
              <a:off x="3792537" y="4333239"/>
              <a:ext cx="1592263" cy="530225"/>
            </a:xfrm>
            <a:prstGeom prst="roundRect">
              <a:avLst/>
            </a:prstGeom>
            <a:solidFill>
              <a:srgbClr val="0F73EE">
                <a:alpha val="36000"/>
              </a:srgbClr>
            </a:solidFill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388" y="442241"/>
            <a:ext cx="5991225" cy="59825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00388" y="276225"/>
            <a:ext cx="5991225" cy="6305550"/>
            <a:chOff x="3100388" y="276225"/>
            <a:chExt cx="5991225" cy="630555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00388" y="276225"/>
              <a:ext cx="5991225" cy="63055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2" name="圆角矩形 3"/>
            <p:cNvSpPr/>
            <p:nvPr/>
          </p:nvSpPr>
          <p:spPr>
            <a:xfrm>
              <a:off x="3792537" y="5146039"/>
              <a:ext cx="1592263" cy="530225"/>
            </a:xfrm>
            <a:prstGeom prst="roundRect">
              <a:avLst/>
            </a:prstGeom>
            <a:solidFill>
              <a:srgbClr val="0F73EE">
                <a:alpha val="36000"/>
              </a:srgbClr>
            </a:solidFill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388" y="442241"/>
            <a:ext cx="5991225" cy="59825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</a:rPr>
              <a:t>（  ）每个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</a:rPr>
              <a:t>像素用三个字节表示，其含义为该像素颜色的红、绿、蓝分量。</a:t>
            </a:r>
          </a:p>
          <a:p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2438400" y="27860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 smtClean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灰度图像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2438400" y="36433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 smtClean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彩色图像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2438400" y="45005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 smtClean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二值图像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椭圆 7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571625" y="285035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椭圆 8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571625" y="370760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571625" y="456485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9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grpSp>
        <p:nvGrpSpPr>
          <p:cNvPr id="17" name="组合 16"/>
          <p:cNvGrpSpPr/>
          <p:nvPr>
            <p:custDataLst>
              <p:tags r:id="rId10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13" name="TitleBackground"/>
            <p:cNvSpPr/>
            <p:nvPr>
              <p:custDataLst>
                <p:tags r:id="rId13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5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  <a:endParaRPr lang="zh-CN" altLang="en-US" sz="26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6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/>
          </p:cNvPicPr>
          <p:nvPr>
            <p:custDataLst>
              <p:tags r:id="rId11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1219200" y="635000"/>
            <a:ext cx="9753600" cy="487680"/>
          </a:xfrm>
          <a:prstGeom prst="rect">
            <a:avLst/>
          </a:prstGeom>
          <a:solidFill>
            <a:srgbClr val="FBFAEF">
              <a:alpha val="90000"/>
            </a:srgbClr>
          </a:solidFill>
        </p:spPr>
        <p:txBody>
          <a:bodyPr vert="horz" wrap="none" rtlCol="0" anchor="ctr" anchorCtr="1">
            <a:noAutofit/>
          </a:bodyPr>
          <a:lstStyle/>
          <a:p>
            <a:r>
              <a:rPr lang="zh-CN" altLang="en-US" sz="1600" smtClean="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此题未设置答案，请点击右侧设置按钮</a:t>
            </a:r>
            <a:endParaRPr lang="zh-CN" altLang="en-US" sz="1600">
              <a:solidFill>
                <a:srgbClr val="F84F4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823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/>
          <p:cNvSpPr/>
          <p:nvPr/>
        </p:nvSpPr>
        <p:spPr>
          <a:xfrm>
            <a:off x="4828859" y="3308866"/>
            <a:ext cx="5975503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图像信号处理基础（上）</a:t>
            </a:r>
            <a:endParaRPr lang="zh-CN" altLang="en-US" sz="4000" dirty="0">
              <a:solidFill>
                <a:srgbClr val="002060"/>
              </a:solidFill>
              <a:effectLst/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/>
            <p:cNvCxnSpPr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/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3536302" y="1360680"/>
            <a:ext cx="63385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图像由像素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</a:rPr>
              <a:t>pixel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</a:rPr>
              <a:t>）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组成，像素存储为矩阵。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772158" y="476887"/>
            <a:ext cx="3575625" cy="614363"/>
            <a:chOff x="772158" y="476887"/>
            <a:chExt cx="3575625" cy="614363"/>
          </a:xfrm>
        </p:grpSpPr>
        <p:grpSp>
          <p:nvGrpSpPr>
            <p:cNvPr id="8" name="组合 7"/>
            <p:cNvGrpSpPr/>
            <p:nvPr/>
          </p:nvGrpSpPr>
          <p:grpSpPr>
            <a:xfrm>
              <a:off x="772158" y="476887"/>
              <a:ext cx="3575625" cy="614363"/>
              <a:chOff x="824071" y="1740416"/>
              <a:chExt cx="3575625" cy="614363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824071" y="1740416"/>
                <a:ext cx="3575625" cy="614363"/>
              </a:xfrm>
              <a:prstGeom prst="roundRect">
                <a:avLst/>
              </a:prstGeom>
              <a:solidFill>
                <a:srgbClr val="0F73EE"/>
              </a:solidFill>
              <a:ln>
                <a:solidFill>
                  <a:srgbClr val="FBA70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579163" y="1828091"/>
                <a:ext cx="2698175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zh-CN" altLang="en-US" sz="2800" dirty="0">
                    <a:solidFill>
                      <a:schemeClr val="bg1"/>
                    </a:solidFill>
                    <a:latin typeface="+mj-ea"/>
                    <a:ea typeface="+mj-ea"/>
                  </a:rPr>
                  <a:t>图像的基本表示</a:t>
                </a: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496" y="482155"/>
              <a:ext cx="584776" cy="584776"/>
            </a:xfrm>
            <a:prstGeom prst="rect">
              <a:avLst/>
            </a:prstGeom>
          </p:spPr>
        </p:pic>
      </p:grpSp>
      <p:pic>
        <p:nvPicPr>
          <p:cNvPr id="15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1264" y="1586061"/>
            <a:ext cx="8464818" cy="566516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矩形 15"/>
          <p:cNvSpPr/>
          <p:nvPr/>
        </p:nvSpPr>
        <p:spPr>
          <a:xfrm>
            <a:off x="5292896" y="2062798"/>
            <a:ext cx="1412704" cy="1366202"/>
          </a:xfrm>
          <a:prstGeom prst="rect">
            <a:avLst/>
          </a:prstGeom>
          <a:noFill/>
          <a:ln w="63500" cap="flat" cmpd="sng">
            <a:solidFill>
              <a:srgbClr val="0F73EE"/>
            </a:solidFill>
            <a:prstDash val="solid"/>
            <a:round/>
            <a:headEnd type="none" w="sm" len="sm"/>
            <a:tailEnd type="none" w="sm" len="sm"/>
          </a:ln>
        </p:spPr>
        <p:txBody>
          <a:bodyPr wrap="none" anchor="t"/>
          <a:lstStyle/>
          <a:p>
            <a:pPr defTabSz="914400"/>
            <a:endParaRPr lang="zh-CN" altLang="en-US" sz="1350" dirty="0"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pic>
        <p:nvPicPr>
          <p:cNvPr id="17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364" y="29028"/>
            <a:ext cx="7404112" cy="49552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5540" y="3429000"/>
            <a:ext cx="5266460" cy="35246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093846" y="1585562"/>
            <a:ext cx="89633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图像中像素的数目，常记为：水平*垂直，分别表示水平和垂直方向的像素个数。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772158" y="476887"/>
            <a:ext cx="5852962" cy="614363"/>
            <a:chOff x="772158" y="476887"/>
            <a:chExt cx="5852962" cy="614363"/>
          </a:xfrm>
        </p:grpSpPr>
        <p:grpSp>
          <p:nvGrpSpPr>
            <p:cNvPr id="8" name="组合 7"/>
            <p:cNvGrpSpPr/>
            <p:nvPr/>
          </p:nvGrpSpPr>
          <p:grpSpPr>
            <a:xfrm>
              <a:off x="772158" y="476887"/>
              <a:ext cx="5852962" cy="614363"/>
              <a:chOff x="824071" y="1740416"/>
              <a:chExt cx="5852962" cy="614363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824071" y="1740416"/>
                <a:ext cx="5628642" cy="614363"/>
              </a:xfrm>
              <a:prstGeom prst="roundRect">
                <a:avLst/>
              </a:prstGeom>
              <a:solidFill>
                <a:srgbClr val="0F73EE"/>
              </a:solidFill>
              <a:ln>
                <a:solidFill>
                  <a:srgbClr val="FBA70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579163" y="1828091"/>
                <a:ext cx="5097870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zh-CN" altLang="en-US" sz="2800" dirty="0">
                    <a:solidFill>
                      <a:schemeClr val="bg1"/>
                    </a:solidFill>
                    <a:latin typeface="+mj-ea"/>
                    <a:ea typeface="+mj-ea"/>
                  </a:rPr>
                  <a:t>图像分辨率</a:t>
                </a:r>
                <a:r>
                  <a:rPr lang="zh-CN" altLang="en-US" sz="2800" dirty="0">
                    <a:solidFill>
                      <a:schemeClr val="bg1"/>
                    </a:solidFill>
                    <a:latin typeface="+mj-lt"/>
                    <a:ea typeface="+mj-ea"/>
                  </a:rPr>
                  <a:t>（</a:t>
                </a:r>
                <a:r>
                  <a:rPr lang="en-US" altLang="zh-CN" sz="2800" dirty="0">
                    <a:solidFill>
                      <a:schemeClr val="bg1"/>
                    </a:solidFill>
                    <a:latin typeface="+mj-lt"/>
                    <a:ea typeface="+mj-ea"/>
                  </a:rPr>
                  <a:t>image resolution</a:t>
                </a:r>
                <a:r>
                  <a:rPr lang="zh-CN" altLang="en-US" sz="2800" dirty="0">
                    <a:solidFill>
                      <a:schemeClr val="bg1"/>
                    </a:solidFill>
                    <a:latin typeface="+mj-lt"/>
                    <a:ea typeface="+mj-ea"/>
                  </a:rPr>
                  <a:t>）</a:t>
                </a: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496" y="482155"/>
              <a:ext cx="584776" cy="584776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1949581" y="2844503"/>
            <a:ext cx="1060319" cy="554008"/>
            <a:chOff x="1962782" y="3317604"/>
            <a:chExt cx="1060319" cy="554008"/>
          </a:xfrm>
        </p:grpSpPr>
        <p:sp>
          <p:nvSpPr>
            <p:cNvPr id="14" name="矩形: 圆角 13"/>
            <p:cNvSpPr/>
            <p:nvPr/>
          </p:nvSpPr>
          <p:spPr>
            <a:xfrm>
              <a:off x="1962782" y="3317604"/>
              <a:ext cx="1060319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0" name="矩形 19"/>
            <p:cNvSpPr/>
            <p:nvPr/>
          </p:nvSpPr>
          <p:spPr>
            <a:xfrm>
              <a:off x="2096236" y="3384550"/>
              <a:ext cx="926865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例如：</a:t>
              </a:r>
            </a:p>
          </p:txBody>
        </p:sp>
      </p:grpSp>
      <p:sp>
        <p:nvSpPr>
          <p:cNvPr id="21" name="矩形 20"/>
          <p:cNvSpPr/>
          <p:nvPr/>
        </p:nvSpPr>
        <p:spPr>
          <a:xfrm>
            <a:off x="2497706" y="3746328"/>
            <a:ext cx="83754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显示屏分辨率通常为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1024*768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，表示图像每行有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1024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个像素，每列有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768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个像素。</a:t>
            </a:r>
          </a:p>
        </p:txBody>
      </p:sp>
      <p:sp>
        <p:nvSpPr>
          <p:cNvPr id="22" name="矩形 21"/>
          <p:cNvSpPr/>
          <p:nvPr/>
        </p:nvSpPr>
        <p:spPr>
          <a:xfrm>
            <a:off x="2497706" y="4702883"/>
            <a:ext cx="83754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示例图像为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350*258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+mn-ea"/>
              <a:sym typeface="+mn-lt"/>
            </a:endParaRPr>
          </a:p>
        </p:txBody>
      </p:sp>
      <p:pic>
        <p:nvPicPr>
          <p:cNvPr id="2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121" y="4209589"/>
            <a:ext cx="3864304" cy="258626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1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/>
          <p:cNvGrpSpPr/>
          <p:nvPr/>
        </p:nvGrpSpPr>
        <p:grpSpPr>
          <a:xfrm>
            <a:off x="1847983" y="1771176"/>
            <a:ext cx="1889339" cy="554008"/>
            <a:chOff x="1962780" y="3317604"/>
            <a:chExt cx="3213710" cy="554008"/>
          </a:xfrm>
        </p:grpSpPr>
        <p:sp>
          <p:nvSpPr>
            <p:cNvPr id="78" name="矩形: 圆角 77"/>
            <p:cNvSpPr/>
            <p:nvPr/>
          </p:nvSpPr>
          <p:spPr>
            <a:xfrm>
              <a:off x="1962780" y="3317604"/>
              <a:ext cx="3213710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2194988" y="3384550"/>
              <a:ext cx="256153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灰度图像：</a:t>
              </a:r>
            </a:p>
          </p:txBody>
        </p:sp>
      </p:grpSp>
      <p:sp>
        <p:nvSpPr>
          <p:cNvPr id="3" name="矩形 2"/>
          <p:cNvSpPr/>
          <p:nvPr/>
        </p:nvSpPr>
        <p:spPr>
          <a:xfrm>
            <a:off x="3866352" y="1819455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灰度值</a:t>
            </a:r>
          </a:p>
        </p:txBody>
      </p:sp>
      <p:grpSp>
        <p:nvGrpSpPr>
          <p:cNvPr id="84" name="组合 83"/>
          <p:cNvGrpSpPr/>
          <p:nvPr/>
        </p:nvGrpSpPr>
        <p:grpSpPr>
          <a:xfrm>
            <a:off x="1847983" y="2832511"/>
            <a:ext cx="2048994" cy="554008"/>
            <a:chOff x="1962779" y="3317604"/>
            <a:chExt cx="5394028" cy="554008"/>
          </a:xfrm>
        </p:grpSpPr>
        <p:sp>
          <p:nvSpPr>
            <p:cNvPr id="85" name="矩形: 圆角 84"/>
            <p:cNvSpPr/>
            <p:nvPr/>
          </p:nvSpPr>
          <p:spPr>
            <a:xfrm>
              <a:off x="1962779" y="3317604"/>
              <a:ext cx="5045948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2516528" y="3384550"/>
              <a:ext cx="4840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彩色图像</a:t>
              </a:r>
              <a:r>
                <a:rPr lang="en-US" altLang="zh-CN" sz="2400" dirty="0">
                  <a:latin typeface="+mn-ea"/>
                </a:rPr>
                <a:t>:</a:t>
              </a:r>
              <a:endParaRPr lang="zh-CN" altLang="en-US" sz="2400" dirty="0">
                <a:latin typeface="+mn-ea"/>
              </a:endParaRPr>
            </a:p>
          </p:txBody>
        </p:sp>
      </p:grpSp>
      <p:sp>
        <p:nvSpPr>
          <p:cNvPr id="87" name="矩形 86"/>
          <p:cNvSpPr/>
          <p:nvPr/>
        </p:nvSpPr>
        <p:spPr>
          <a:xfrm>
            <a:off x="3866352" y="2899456"/>
            <a:ext cx="5711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三个矩阵，分别代表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RGB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三种颜色的大小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1847983" y="3957957"/>
            <a:ext cx="1916771" cy="554008"/>
            <a:chOff x="1962782" y="3317604"/>
            <a:chExt cx="3333619" cy="554008"/>
          </a:xfrm>
        </p:grpSpPr>
        <p:sp>
          <p:nvSpPr>
            <p:cNvPr id="89" name="矩形: 圆角 88"/>
            <p:cNvSpPr/>
            <p:nvPr/>
          </p:nvSpPr>
          <p:spPr>
            <a:xfrm>
              <a:off x="1962782" y="3317604"/>
              <a:ext cx="3333619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0" name="矩形 89"/>
            <p:cNvSpPr/>
            <p:nvPr/>
          </p:nvSpPr>
          <p:spPr>
            <a:xfrm>
              <a:off x="2096236" y="3384550"/>
              <a:ext cx="29689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/>
                <a:t>调色板图像：</a:t>
              </a:r>
              <a:endParaRPr lang="zh-CN" altLang="en-US" sz="2400" dirty="0">
                <a:latin typeface="+mn-ea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3866352" y="3819462"/>
            <a:ext cx="71354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单独保存一个调色板（如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256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n-ea"/>
                <a:sym typeface="+mn-lt"/>
              </a:rPr>
              <a:t>色调色板，每一个序号代表一个颜色），图像矩阵由这些序号组成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72158" y="476887"/>
            <a:ext cx="3094194" cy="614363"/>
            <a:chOff x="772158" y="476887"/>
            <a:chExt cx="3094194" cy="614363"/>
          </a:xfrm>
        </p:grpSpPr>
        <p:grpSp>
          <p:nvGrpSpPr>
            <p:cNvPr id="22" name="组合 21"/>
            <p:cNvGrpSpPr/>
            <p:nvPr/>
          </p:nvGrpSpPr>
          <p:grpSpPr>
            <a:xfrm>
              <a:off x="772158" y="476887"/>
              <a:ext cx="3094194" cy="614363"/>
              <a:chOff x="824071" y="1740416"/>
              <a:chExt cx="3094194" cy="614363"/>
            </a:xfrm>
          </p:grpSpPr>
          <p:sp>
            <p:nvSpPr>
              <p:cNvPr id="23" name="矩形: 圆角 22"/>
              <p:cNvSpPr/>
              <p:nvPr/>
            </p:nvSpPr>
            <p:spPr>
              <a:xfrm>
                <a:off x="824071" y="1740416"/>
                <a:ext cx="3094194" cy="614363"/>
              </a:xfrm>
              <a:prstGeom prst="roundRect">
                <a:avLst/>
              </a:prstGeom>
              <a:solidFill>
                <a:srgbClr val="0F73EE"/>
              </a:solidFill>
              <a:ln>
                <a:solidFill>
                  <a:srgbClr val="FBA70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579163" y="1828091"/>
                <a:ext cx="233910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zh-CN" altLang="en-US" sz="2800" dirty="0">
                    <a:solidFill>
                      <a:schemeClr val="bg1"/>
                    </a:solidFill>
                    <a:latin typeface="+mj-ea"/>
                    <a:ea typeface="+mj-ea"/>
                  </a:rPr>
                  <a:t>常见图像类型</a:t>
                </a:r>
                <a:endParaRPr lang="zh-CN" altLang="en-US" sz="2800" dirty="0">
                  <a:solidFill>
                    <a:schemeClr val="bg1"/>
                  </a:solidFill>
                  <a:latin typeface="+mj-lt"/>
                  <a:ea typeface="+mj-ea"/>
                </a:endParaRPr>
              </a:p>
            </p:txBody>
          </p:sp>
        </p:grp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496" y="482155"/>
              <a:ext cx="584776" cy="584776"/>
            </a:xfrm>
            <a:prstGeom prst="rect">
              <a:avLst/>
            </a:prstGeom>
          </p:spPr>
        </p:pic>
      </p:grpSp>
      <p:grpSp>
        <p:nvGrpSpPr>
          <p:cNvPr id="26" name="组合 25"/>
          <p:cNvGrpSpPr/>
          <p:nvPr/>
        </p:nvGrpSpPr>
        <p:grpSpPr>
          <a:xfrm>
            <a:off x="1847983" y="5112097"/>
            <a:ext cx="1916771" cy="554008"/>
            <a:chOff x="1962782" y="3317604"/>
            <a:chExt cx="3537219" cy="554008"/>
          </a:xfrm>
        </p:grpSpPr>
        <p:sp>
          <p:nvSpPr>
            <p:cNvPr id="27" name="矩形: 圆角 26"/>
            <p:cNvSpPr/>
            <p:nvPr/>
          </p:nvSpPr>
          <p:spPr>
            <a:xfrm>
              <a:off x="1962782" y="3317604"/>
              <a:ext cx="3537219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327465" y="3363775"/>
              <a:ext cx="296893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/>
                <a:t>二值图像：</a:t>
              </a:r>
              <a:endParaRPr lang="zh-CN" altLang="en-US" sz="2400" dirty="0">
                <a:latin typeface="+mn-ea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3866352" y="5168369"/>
            <a:ext cx="30695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只有黑、白两种颜色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7" grpId="0"/>
      <p:bldP spid="91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772158" y="476887"/>
            <a:ext cx="2376049" cy="614363"/>
            <a:chOff x="772158" y="476887"/>
            <a:chExt cx="2376049" cy="614363"/>
          </a:xfrm>
        </p:grpSpPr>
        <p:grpSp>
          <p:nvGrpSpPr>
            <p:cNvPr id="21" name="组合 20"/>
            <p:cNvGrpSpPr/>
            <p:nvPr/>
          </p:nvGrpSpPr>
          <p:grpSpPr>
            <a:xfrm>
              <a:off x="772158" y="476887"/>
              <a:ext cx="2376049" cy="614363"/>
              <a:chOff x="824071" y="1740416"/>
              <a:chExt cx="2376049" cy="614363"/>
            </a:xfrm>
          </p:grpSpPr>
          <p:sp>
            <p:nvSpPr>
              <p:cNvPr id="23" name="矩形: 圆角 22"/>
              <p:cNvSpPr/>
              <p:nvPr/>
            </p:nvSpPr>
            <p:spPr>
              <a:xfrm>
                <a:off x="824071" y="1740416"/>
                <a:ext cx="2376049" cy="614363"/>
              </a:xfrm>
              <a:prstGeom prst="roundRect">
                <a:avLst/>
              </a:prstGeom>
              <a:solidFill>
                <a:srgbClr val="0F73EE"/>
              </a:solidFill>
              <a:ln>
                <a:solidFill>
                  <a:srgbClr val="FBA70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579163" y="1828091"/>
                <a:ext cx="1605280" cy="4781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zh-CN" altLang="en-US" sz="2800" dirty="0">
                    <a:solidFill>
                      <a:schemeClr val="bg1"/>
                    </a:solidFill>
                    <a:latin typeface="+mj-lt"/>
                    <a:ea typeface="+mj-ea"/>
                  </a:rPr>
                  <a:t>灰度图像</a:t>
                </a:r>
              </a:p>
            </p:txBody>
          </p:sp>
        </p:grp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496" y="482155"/>
              <a:ext cx="584776" cy="584776"/>
            </a:xfrm>
            <a:prstGeom prst="rect">
              <a:avLst/>
            </a:prstGeom>
          </p:spPr>
        </p:pic>
      </p:grpSp>
      <p:grpSp>
        <p:nvGrpSpPr>
          <p:cNvPr id="26" name="组合 25"/>
          <p:cNvGrpSpPr/>
          <p:nvPr/>
        </p:nvGrpSpPr>
        <p:grpSpPr>
          <a:xfrm>
            <a:off x="1121696" y="1887048"/>
            <a:ext cx="5444204" cy="1103802"/>
            <a:chOff x="4397979" y="1596162"/>
            <a:chExt cx="5444204" cy="1103802"/>
          </a:xfrm>
        </p:grpSpPr>
        <p:sp>
          <p:nvSpPr>
            <p:cNvPr id="28" name="矩形: 圆角 27"/>
            <p:cNvSpPr/>
            <p:nvPr/>
          </p:nvSpPr>
          <p:spPr>
            <a:xfrm>
              <a:off x="4512178" y="1596162"/>
              <a:ext cx="5330005" cy="1103802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4397979" y="1716966"/>
              <a:ext cx="5444204" cy="830997"/>
              <a:chOff x="4397979" y="1716966"/>
              <a:chExt cx="5444204" cy="830997"/>
            </a:xfrm>
          </p:grpSpPr>
          <p:sp>
            <p:nvSpPr>
              <p:cNvPr id="31" name="Freeform 17"/>
              <p:cNvSpPr/>
              <p:nvPr/>
            </p:nvSpPr>
            <p:spPr bwMode="auto">
              <a:xfrm>
                <a:off x="4397979" y="177027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4599752" y="1716966"/>
                <a:ext cx="5242431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图像每个像素为大小在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</a:rPr>
                  <a:t>0~255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间灰度值 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</a:rPr>
                  <a:t>(gray value)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endParaRPr>
              </a:p>
            </p:txBody>
          </p:sp>
        </p:grpSp>
      </p:grpSp>
      <p:grpSp>
        <p:nvGrpSpPr>
          <p:cNvPr id="38" name="组合 37"/>
          <p:cNvGrpSpPr/>
          <p:nvPr/>
        </p:nvGrpSpPr>
        <p:grpSpPr>
          <a:xfrm>
            <a:off x="1121696" y="3691667"/>
            <a:ext cx="5444204" cy="714085"/>
            <a:chOff x="4397979" y="1560722"/>
            <a:chExt cx="5444204" cy="714085"/>
          </a:xfrm>
        </p:grpSpPr>
        <p:sp>
          <p:nvSpPr>
            <p:cNvPr id="39" name="矩形: 圆角 38"/>
            <p:cNvSpPr/>
            <p:nvPr/>
          </p:nvSpPr>
          <p:spPr>
            <a:xfrm>
              <a:off x="4512178" y="1596162"/>
              <a:ext cx="5330005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4397979" y="1560722"/>
              <a:ext cx="3618093" cy="714085"/>
              <a:chOff x="4397979" y="1560722"/>
              <a:chExt cx="3618093" cy="714085"/>
            </a:xfrm>
          </p:grpSpPr>
          <p:sp>
            <p:nvSpPr>
              <p:cNvPr id="41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4599752" y="1578709"/>
                <a:ext cx="3416320" cy="5870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</a:rPr>
                  <a:t>每个像素用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</a:rPr>
                  <a:t>1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</a:rPr>
                  <a:t>个字节表示</a:t>
                </a:r>
              </a:p>
            </p:txBody>
          </p:sp>
        </p:grpSp>
      </p:grpSp>
      <p:grpSp>
        <p:nvGrpSpPr>
          <p:cNvPr id="48" name="组合 47"/>
          <p:cNvGrpSpPr/>
          <p:nvPr/>
        </p:nvGrpSpPr>
        <p:grpSpPr>
          <a:xfrm>
            <a:off x="1121696" y="5106569"/>
            <a:ext cx="5444204" cy="714085"/>
            <a:chOff x="4397979" y="1560722"/>
            <a:chExt cx="5444204" cy="714085"/>
          </a:xfrm>
        </p:grpSpPr>
        <p:sp>
          <p:nvSpPr>
            <p:cNvPr id="49" name="矩形: 圆角 48"/>
            <p:cNvSpPr/>
            <p:nvPr/>
          </p:nvSpPr>
          <p:spPr>
            <a:xfrm>
              <a:off x="4512178" y="1596162"/>
              <a:ext cx="5330005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4397979" y="1560722"/>
              <a:ext cx="2707587" cy="714085"/>
              <a:chOff x="4397979" y="1560722"/>
              <a:chExt cx="2707587" cy="714085"/>
            </a:xfrm>
          </p:grpSpPr>
          <p:sp>
            <p:nvSpPr>
              <p:cNvPr id="51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4599752" y="1567558"/>
                <a:ext cx="2505814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</a:rPr>
                  <a:t>0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: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黑色，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</a:rPr>
                  <a:t>255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: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白色</a:t>
                </a:r>
              </a:p>
            </p:txBody>
          </p:sp>
        </p:grpSp>
      </p:grpSp>
      <p:pic>
        <p:nvPicPr>
          <p:cNvPr id="5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5219" y="804627"/>
            <a:ext cx="4177151" cy="36951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751" y="4429126"/>
            <a:ext cx="3315116" cy="19372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772158" y="476887"/>
            <a:ext cx="3094194" cy="614363"/>
            <a:chOff x="772158" y="476887"/>
            <a:chExt cx="3094194" cy="614363"/>
          </a:xfrm>
        </p:grpSpPr>
        <p:grpSp>
          <p:nvGrpSpPr>
            <p:cNvPr id="21" name="组合 20"/>
            <p:cNvGrpSpPr/>
            <p:nvPr/>
          </p:nvGrpSpPr>
          <p:grpSpPr>
            <a:xfrm>
              <a:off x="772158" y="476887"/>
              <a:ext cx="3094194" cy="614363"/>
              <a:chOff x="824071" y="1740416"/>
              <a:chExt cx="3094194" cy="614363"/>
            </a:xfrm>
          </p:grpSpPr>
          <p:sp>
            <p:nvSpPr>
              <p:cNvPr id="23" name="矩形: 圆角 22"/>
              <p:cNvSpPr/>
              <p:nvPr/>
            </p:nvSpPr>
            <p:spPr>
              <a:xfrm>
                <a:off x="824071" y="1740416"/>
                <a:ext cx="3094194" cy="614363"/>
              </a:xfrm>
              <a:prstGeom prst="roundRect">
                <a:avLst/>
              </a:prstGeom>
              <a:solidFill>
                <a:srgbClr val="0F73EE"/>
              </a:solidFill>
              <a:ln>
                <a:solidFill>
                  <a:srgbClr val="FBA70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579163" y="1828091"/>
                <a:ext cx="2339102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altLang="zh-CN" sz="2800" dirty="0">
                    <a:solidFill>
                      <a:schemeClr val="bg1"/>
                    </a:solidFill>
                    <a:latin typeface="+mj-lt"/>
                    <a:ea typeface="+mj-ea"/>
                  </a:rPr>
                  <a:t>24</a:t>
                </a:r>
                <a:r>
                  <a:rPr lang="zh-CN" altLang="en-US" sz="2800" dirty="0">
                    <a:solidFill>
                      <a:schemeClr val="bg1"/>
                    </a:solidFill>
                    <a:latin typeface="+mj-lt"/>
                    <a:ea typeface="+mj-ea"/>
                  </a:rPr>
                  <a:t>位彩色图像</a:t>
                </a:r>
              </a:p>
            </p:txBody>
          </p:sp>
        </p:grp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496" y="482155"/>
              <a:ext cx="584776" cy="584776"/>
            </a:xfrm>
            <a:prstGeom prst="rect">
              <a:avLst/>
            </a:prstGeom>
          </p:spPr>
        </p:pic>
      </p:grpSp>
      <p:sp>
        <p:nvSpPr>
          <p:cNvPr id="27" name="矩形 26"/>
          <p:cNvSpPr/>
          <p:nvPr/>
        </p:nvSpPr>
        <p:spPr>
          <a:xfrm>
            <a:off x="1503272" y="1560958"/>
            <a:ext cx="96240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每个像素用三个字节表示，其含义为该像素颜色的红、绿、蓝分量。</a:t>
            </a:r>
          </a:p>
        </p:txBody>
      </p:sp>
      <p:pic>
        <p:nvPicPr>
          <p:cNvPr id="30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796" y="1916689"/>
            <a:ext cx="7164082" cy="498168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22" y="2716641"/>
            <a:ext cx="3997573" cy="28939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7" name="Picture 11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756540" y="3306408"/>
            <a:ext cx="3191810" cy="2202252"/>
          </a:xfrm>
          <a:prstGeom prst="rect">
            <a:avLst/>
          </a:prstGeom>
          <a:solidFill>
            <a:srgbClr val="0000FF">
              <a:alpha val="50000"/>
            </a:srgbClr>
          </a:solidFill>
        </p:spPr>
      </p:pic>
      <p:grpSp>
        <p:nvGrpSpPr>
          <p:cNvPr id="43" name="组合 42"/>
          <p:cNvGrpSpPr/>
          <p:nvPr/>
        </p:nvGrpSpPr>
        <p:grpSpPr>
          <a:xfrm>
            <a:off x="2644725" y="3670300"/>
            <a:ext cx="3238164" cy="2249036"/>
            <a:chOff x="9014" y="6307"/>
            <a:chExt cx="3755" cy="2608"/>
          </a:xfrm>
        </p:grpSpPr>
        <p:pic>
          <p:nvPicPr>
            <p:cNvPr id="44" name="Picture 9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9023" y="6349"/>
              <a:ext cx="3746" cy="254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5" name="矩形 44"/>
            <p:cNvSpPr/>
            <p:nvPr/>
          </p:nvSpPr>
          <p:spPr>
            <a:xfrm>
              <a:off x="9014" y="6307"/>
              <a:ext cx="3742" cy="2608"/>
            </a:xfrm>
            <a:prstGeom prst="rect">
              <a:avLst/>
            </a:prstGeom>
            <a:solidFill>
              <a:srgbClr val="0000FF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3333544" y="2559974"/>
            <a:ext cx="5524912" cy="763004"/>
            <a:chOff x="4397979" y="1511803"/>
            <a:chExt cx="7477474" cy="763004"/>
          </a:xfrm>
        </p:grpSpPr>
        <p:sp>
          <p:nvSpPr>
            <p:cNvPr id="39" name="矩形: 圆角 38"/>
            <p:cNvSpPr/>
            <p:nvPr/>
          </p:nvSpPr>
          <p:spPr>
            <a:xfrm>
              <a:off x="4512178" y="1596162"/>
              <a:ext cx="7363275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4397979" y="1511803"/>
              <a:ext cx="7255320" cy="763004"/>
              <a:chOff x="4397979" y="1511803"/>
              <a:chExt cx="7255320" cy="763004"/>
            </a:xfrm>
          </p:grpSpPr>
          <p:sp>
            <p:nvSpPr>
              <p:cNvPr id="41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4599752" y="1511803"/>
                <a:ext cx="7053547" cy="671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每个像素存储一个调色板索引号</a:t>
                </a: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772158" y="476887"/>
            <a:ext cx="4171412" cy="614363"/>
            <a:chOff x="772158" y="476887"/>
            <a:chExt cx="4171412" cy="614363"/>
          </a:xfrm>
        </p:grpSpPr>
        <p:grpSp>
          <p:nvGrpSpPr>
            <p:cNvPr id="28" name="组合 27"/>
            <p:cNvGrpSpPr/>
            <p:nvPr/>
          </p:nvGrpSpPr>
          <p:grpSpPr>
            <a:xfrm>
              <a:off x="772158" y="476887"/>
              <a:ext cx="4171412" cy="614363"/>
              <a:chOff x="824071" y="1740416"/>
              <a:chExt cx="4171412" cy="614363"/>
            </a:xfrm>
          </p:grpSpPr>
          <p:sp>
            <p:nvSpPr>
              <p:cNvPr id="29" name="矩形: 圆角 28"/>
              <p:cNvSpPr/>
              <p:nvPr/>
            </p:nvSpPr>
            <p:spPr>
              <a:xfrm>
                <a:off x="824071" y="1740416"/>
                <a:ext cx="4171412" cy="614363"/>
              </a:xfrm>
              <a:prstGeom prst="roundRect">
                <a:avLst/>
              </a:prstGeom>
              <a:solidFill>
                <a:srgbClr val="0F73EE"/>
              </a:solidFill>
              <a:ln>
                <a:solidFill>
                  <a:srgbClr val="FBA70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1579163" y="1828091"/>
                <a:ext cx="3416320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zh-CN" altLang="en-US" sz="2800" dirty="0">
                    <a:solidFill>
                      <a:schemeClr val="bg1"/>
                    </a:solidFill>
                    <a:latin typeface="+mj-lt"/>
                    <a:ea typeface="+mj-ea"/>
                  </a:rPr>
                  <a:t>调色板（索引）图像</a:t>
                </a:r>
              </a:p>
            </p:txBody>
          </p:sp>
        </p:grpSp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496" y="482155"/>
              <a:ext cx="584776" cy="584776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>
            <a:off x="3333544" y="4217324"/>
            <a:ext cx="5524912" cy="763004"/>
            <a:chOff x="4397979" y="1511803"/>
            <a:chExt cx="7477474" cy="763004"/>
          </a:xfrm>
        </p:grpSpPr>
        <p:sp>
          <p:nvSpPr>
            <p:cNvPr id="52" name="矩形: 圆角 51"/>
            <p:cNvSpPr/>
            <p:nvPr/>
          </p:nvSpPr>
          <p:spPr>
            <a:xfrm>
              <a:off x="4512178" y="1596162"/>
              <a:ext cx="7363275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4397979" y="1511803"/>
              <a:ext cx="6769347" cy="763004"/>
              <a:chOff x="4397979" y="1511803"/>
              <a:chExt cx="6769347" cy="763004"/>
            </a:xfrm>
          </p:grpSpPr>
          <p:sp>
            <p:nvSpPr>
              <p:cNvPr id="58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4599752" y="1511803"/>
                <a:ext cx="6567574" cy="671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调色板每条记录表示一个颜色</a:t>
                </a: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772158" y="476887"/>
            <a:ext cx="3812339" cy="614363"/>
            <a:chOff x="772158" y="476887"/>
            <a:chExt cx="3812339" cy="614363"/>
          </a:xfrm>
        </p:grpSpPr>
        <p:grpSp>
          <p:nvGrpSpPr>
            <p:cNvPr id="21" name="组合 20"/>
            <p:cNvGrpSpPr/>
            <p:nvPr/>
          </p:nvGrpSpPr>
          <p:grpSpPr>
            <a:xfrm>
              <a:off x="772158" y="476887"/>
              <a:ext cx="3812339" cy="614363"/>
              <a:chOff x="824071" y="1740416"/>
              <a:chExt cx="3812339" cy="614363"/>
            </a:xfrm>
          </p:grpSpPr>
          <p:sp>
            <p:nvSpPr>
              <p:cNvPr id="23" name="矩形: 圆角 22"/>
              <p:cNvSpPr/>
              <p:nvPr/>
            </p:nvSpPr>
            <p:spPr>
              <a:xfrm>
                <a:off x="824071" y="1740416"/>
                <a:ext cx="3812339" cy="614363"/>
              </a:xfrm>
              <a:prstGeom prst="roundRect">
                <a:avLst/>
              </a:prstGeom>
              <a:solidFill>
                <a:srgbClr val="0F73EE"/>
              </a:solidFill>
              <a:ln>
                <a:solidFill>
                  <a:srgbClr val="FBA70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579163" y="1828091"/>
                <a:ext cx="3057247" cy="4801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zh-CN" altLang="en-US" sz="2800" dirty="0">
                    <a:solidFill>
                      <a:schemeClr val="bg1"/>
                    </a:solidFill>
                    <a:latin typeface="+mj-lt"/>
                    <a:ea typeface="+mj-ea"/>
                  </a:rPr>
                  <a:t>黑白（二值）图像</a:t>
                </a:r>
              </a:p>
            </p:txBody>
          </p:sp>
        </p:grp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496" y="482155"/>
              <a:ext cx="584776" cy="584776"/>
            </a:xfrm>
            <a:prstGeom prst="rect">
              <a:avLst/>
            </a:prstGeom>
          </p:spPr>
        </p:pic>
      </p:grpSp>
      <p:grpSp>
        <p:nvGrpSpPr>
          <p:cNvPr id="38" name="组合 37"/>
          <p:cNvGrpSpPr/>
          <p:nvPr/>
        </p:nvGrpSpPr>
        <p:grpSpPr>
          <a:xfrm>
            <a:off x="2385550" y="1428203"/>
            <a:ext cx="2576142" cy="732209"/>
            <a:chOff x="4397979" y="1542598"/>
            <a:chExt cx="2576142" cy="732209"/>
          </a:xfrm>
        </p:grpSpPr>
        <p:sp>
          <p:nvSpPr>
            <p:cNvPr id="39" name="矩形: 圆角 38"/>
            <p:cNvSpPr/>
            <p:nvPr/>
          </p:nvSpPr>
          <p:spPr>
            <a:xfrm>
              <a:off x="4512179" y="1596162"/>
              <a:ext cx="2461942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4397979" y="1542598"/>
              <a:ext cx="2360833" cy="732209"/>
              <a:chOff x="4397979" y="1542598"/>
              <a:chExt cx="2360833" cy="732209"/>
            </a:xfrm>
          </p:grpSpPr>
          <p:sp>
            <p:nvSpPr>
              <p:cNvPr id="41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4727487" y="1542598"/>
                <a:ext cx="2031325" cy="5870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像素值为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</a:rPr>
                  <a:t>0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或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lt"/>
                  </a:rPr>
                  <a:t>1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endParaRPr>
              </a:p>
            </p:txBody>
          </p:sp>
        </p:grpSp>
      </p:grpSp>
      <p:grpSp>
        <p:nvGrpSpPr>
          <p:cNvPr id="48" name="组合 47"/>
          <p:cNvGrpSpPr/>
          <p:nvPr/>
        </p:nvGrpSpPr>
        <p:grpSpPr>
          <a:xfrm>
            <a:off x="6610351" y="1435814"/>
            <a:ext cx="3977166" cy="714085"/>
            <a:chOff x="4397979" y="1560722"/>
            <a:chExt cx="3977166" cy="714085"/>
          </a:xfrm>
        </p:grpSpPr>
        <p:sp>
          <p:nvSpPr>
            <p:cNvPr id="49" name="矩形: 圆角 48"/>
            <p:cNvSpPr/>
            <p:nvPr/>
          </p:nvSpPr>
          <p:spPr>
            <a:xfrm>
              <a:off x="4512178" y="1596162"/>
              <a:ext cx="3862967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4397979" y="1560722"/>
              <a:ext cx="3571384" cy="714085"/>
              <a:chOff x="4397979" y="1560722"/>
              <a:chExt cx="3571384" cy="714085"/>
            </a:xfrm>
          </p:grpSpPr>
          <p:sp>
            <p:nvSpPr>
              <p:cNvPr id="51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4706931" y="1575809"/>
                <a:ext cx="3262432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对应颜色为黑色，白色</a:t>
                </a:r>
              </a:p>
            </p:txBody>
          </p:sp>
        </p:grpSp>
      </p:grpSp>
      <p:pic>
        <p:nvPicPr>
          <p:cNvPr id="27" name="内容占位符 1" descr="97285_765033"/>
          <p:cNvPicPr>
            <a:picLocks noChangeAspect="1"/>
          </p:cNvPicPr>
          <p:nvPr/>
        </p:nvPicPr>
        <p:blipFill>
          <a:blip r:embed="rId4">
            <a:biLevel thresh="50000"/>
            <a:grayscl/>
          </a:blip>
          <a:stretch>
            <a:fillRect/>
          </a:stretch>
        </p:blipFill>
        <p:spPr>
          <a:xfrm>
            <a:off x="1722163" y="2393000"/>
            <a:ext cx="3958037" cy="3931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415" y="2297478"/>
            <a:ext cx="3862968" cy="43755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Warnin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336</Words>
  <Application>Microsoft Office PowerPoint</Application>
  <PresentationFormat>宽屏</PresentationFormat>
  <Paragraphs>62</Paragraphs>
  <Slides>17</Slides>
  <Notes>14</Notes>
  <HiddenSlides>1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Microsoft Yahei</vt:lpstr>
      <vt:lpstr>等线</vt:lpstr>
      <vt:lpstr>思源黑体 CN Heavy</vt:lpstr>
      <vt:lpstr>思源黑体 CN Normal</vt:lpstr>
      <vt:lpstr>宋体</vt:lpstr>
      <vt:lpstr>微软雅黑 Light</vt:lpstr>
      <vt:lpstr>Arial</vt:lpstr>
      <vt:lpstr>Times New Roman</vt:lpstr>
      <vt:lpstr>Verdana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lzh</cp:lastModifiedBy>
  <cp:revision>76</cp:revision>
  <dcterms:created xsi:type="dcterms:W3CDTF">2019-09-27T01:23:00Z</dcterms:created>
  <dcterms:modified xsi:type="dcterms:W3CDTF">2020-03-04T04:23:22Z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